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1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3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1.xml" Id="rId2" /><Relationship Type="http://schemas.openxmlformats.org/officeDocument/2006/relationships/slide" Target="/ppt/slides/slide2.xml" Id="rId3" /><Relationship Type="http://schemas.openxmlformats.org/officeDocument/2006/relationships/slide" Target="/ppt/slides/slide3.xml" Id="rId4" /><Relationship Type="http://schemas.openxmlformats.org/officeDocument/2006/relationships/slide" Target="/ppt/slides/slide4.xml" Id="rId5" /><Relationship Type="http://schemas.openxmlformats.org/officeDocument/2006/relationships/slide" Target="/ppt/slides/slide5.xml" Id="rId6" /><Relationship Type="http://schemas.openxmlformats.org/officeDocument/2006/relationships/slide" Target="/ppt/slides/slide6.xml" Id="rId7" /><Relationship Type="http://schemas.openxmlformats.org/officeDocument/2006/relationships/slide" Target="/ppt/slides/slide7.xml" Id="rId8" /><Relationship Type="http://schemas.openxmlformats.org/officeDocument/2006/relationships/slide" Target="/ppt/slides/slide8.xml" Id="rId9" /><Relationship Type="http://schemas.openxmlformats.org/officeDocument/2006/relationships/slide" Target="/ppt/slides/slide9.xml" Id="rId10" /><Relationship Type="http://schemas.openxmlformats.org/officeDocument/2006/relationships/slide" Target="/ppt/slides/slide10.xml" Id="rId11" /><Relationship Type="http://schemas.openxmlformats.org/officeDocument/2006/relationships/notesMaster" Target="/ppt/notesMasters/notesMaster1.xml" Id="rId12" /><Relationship Type="http://schemas.openxmlformats.org/officeDocument/2006/relationships/presProps" Target="/ppt/presProps.xml" Id="rId13" /><Relationship Type="http://schemas.openxmlformats.org/officeDocument/2006/relationships/viewProps" Target="/ppt/viewProps.xml" Id="rId14" /><Relationship Type="http://schemas.openxmlformats.org/officeDocument/2006/relationships/theme" Target="/ppt/theme/theme1.xml" Id="rId15" /><Relationship Type="http://schemas.openxmlformats.org/officeDocument/2006/relationships/tableStyles" Target="/ppt/tableStyles.xml" Id="rId16" /><Relationship Type="http://schemas.openxmlformats.org/officeDocument/2006/relationships/font" Target="/ppt/fonts/font1.fntdata" Id="rId17" /><Relationship Type="http://schemas.openxmlformats.org/officeDocument/2006/relationships/font" Target="/ppt/fonts/font2.fntdata" Id="rId18" /><Relationship Type="http://schemas.openxmlformats.org/officeDocument/2006/relationships/font" Target="/ppt/fonts/font3.fntdata" Id="rId19" /><Relationship Type="http://schemas.openxmlformats.org/officeDocument/2006/relationships/font" Target="/ppt/fonts/font4.fntdata" Id="rId20" /><Relationship Type="http://schemas.openxmlformats.org/officeDocument/2006/relationships/font" Target="/ppt/fonts/font5.fntdata" Id="rId21" /><Relationship Type="http://schemas.openxmlformats.org/officeDocument/2006/relationships/font" Target="/ppt/fonts/font6.fntdata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.xml" Id="rId2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10.xml" Id="rId2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2.xml" Id="rId2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3.xml" Id="rId2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4.xml" Id="rId2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5.xml" Id="rId2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6.xml" Id="rId2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7.xml" Id="rId2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8.xml" Id="rId2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notesMaster" Target="/ppt/notesMasters/notesMaster1.xml" Id="rId1" /><Relationship Type="http://schemas.openxmlformats.org/officeDocument/2006/relationships/slide" Target="/ppt/slides/slide9.xml" Id="rId2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-1010-1.png" Id="rId1" /><Relationship Type="http://schemas.openxmlformats.org/officeDocument/2006/relationships/image" Target="/ppt/media/image-1010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-1011-1.png" Id="rId1" /><Relationship Type="http://schemas.openxmlformats.org/officeDocument/2006/relationships/image" Target="/ppt/media/image-1011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-1002-1.png" Id="rId1" /><Relationship Type="http://schemas.openxmlformats.org/officeDocument/2006/relationships/image" Target="/ppt/media/image-1002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-1003-1.png" Id="rId1" /><Relationship Type="http://schemas.openxmlformats.org/officeDocument/2006/relationships/image" Target="/ppt/media/image-1003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-1004-1.png" Id="rId1" /><Relationship Type="http://schemas.openxmlformats.org/officeDocument/2006/relationships/image" Target="/ppt/media/image-1004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-1005-1.png" Id="rId1" /><Relationship Type="http://schemas.openxmlformats.org/officeDocument/2006/relationships/image" Target="/ppt/media/image-1005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-1006-1.png" Id="rId1" /><Relationship Type="http://schemas.openxmlformats.org/officeDocument/2006/relationships/image" Target="/ppt/media/image-1006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-1007-1.png" Id="rId1" /><Relationship Type="http://schemas.openxmlformats.org/officeDocument/2006/relationships/image" Target="/ppt/media/image-1007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-1008-1.png" Id="rId1" /><Relationship Type="http://schemas.openxmlformats.org/officeDocument/2006/relationships/image" Target="/ppt/media/image-1008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-1009-1.png" Id="rId1" /><Relationship Type="http://schemas.openxmlformats.org/officeDocument/2006/relationships/image" Target="/ppt/media/image-1009-2.png" Id="rId2" /><Relationship Type="http://schemas.openxmlformats.org/officeDocument/2006/relationships/slideMaster" Target="/ppt/slideMasters/slideMaster1.xml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11.xml" Id="rId11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-1-1.png" Id="rId1" /><Relationship Type="http://schemas.openxmlformats.org/officeDocument/2006/relationships/slideLayout" Target="/ppt/slideLayouts/slideLayout2.xml" Id="rId2" /><Relationship Type="http://schemas.openxmlformats.org/officeDocument/2006/relationships/notesSlide" Target="/ppt/notesSlides/notesSlide1.xml" Id="rId3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-10-1.png" Id="rId1" /><Relationship Type="http://schemas.openxmlformats.org/officeDocument/2006/relationships/image" Target="/ppt/media/image-10-2.png" Id="rId2" /><Relationship Type="http://schemas.openxmlformats.org/officeDocument/2006/relationships/image" Target="/ppt/media/image-10-3.png" Id="rId3" /><Relationship Type="http://schemas.openxmlformats.org/officeDocument/2006/relationships/image" Target="/ppt/media/image-10-4.png" Id="rId4" /><Relationship Type="http://schemas.openxmlformats.org/officeDocument/2006/relationships/image" Target="/ppt/media/image-10-5.png" Id="rId5" /><Relationship Type="http://schemas.openxmlformats.org/officeDocument/2006/relationships/slideLayout" Target="/ppt/slideLayouts/slideLayout11.xml" Id="rId6" /><Relationship Type="http://schemas.openxmlformats.org/officeDocument/2006/relationships/notesSlide" Target="/ppt/notesSlides/notesSlide10.xml" Id="rId7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-2-1.png" Id="rId1" /><Relationship Type="http://schemas.openxmlformats.org/officeDocument/2006/relationships/image" Target="/ppt/media/image-2-2.svg" Id="rId2" /><Relationship Type="http://schemas.openxmlformats.org/officeDocument/2006/relationships/image" Target="/ppt/media/image-2-3.png" Id="rId3" /><Relationship Type="http://schemas.openxmlformats.org/officeDocument/2006/relationships/image" Target="/ppt/media/image-2-4.svg" Id="rId4" /><Relationship Type="http://schemas.openxmlformats.org/officeDocument/2006/relationships/image" Target="/ppt/media/image-2-5.png" Id="rId5" /><Relationship Type="http://schemas.openxmlformats.org/officeDocument/2006/relationships/image" Target="/ppt/media/image-2-6.svg" Id="rId6" /><Relationship Type="http://schemas.openxmlformats.org/officeDocument/2006/relationships/image" Target="/ppt/media/image-2-7.png" Id="rId7" /><Relationship Type="http://schemas.openxmlformats.org/officeDocument/2006/relationships/image" Target="/ppt/media/image-2-8.svg" Id="rId8" /><Relationship Type="http://schemas.openxmlformats.org/officeDocument/2006/relationships/slideLayout" Target="/ppt/slideLayouts/slideLayout3.xml" Id="rId9" /><Relationship Type="http://schemas.openxmlformats.org/officeDocument/2006/relationships/notesSlide" Target="/ppt/notesSlides/notesSlide2.xml" Id="rId1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-3-1.png" Id="rId1" /><Relationship Type="http://schemas.openxmlformats.org/officeDocument/2006/relationships/slideLayout" Target="/ppt/slideLayouts/slideLayout4.xml" Id="rId2" /><Relationship Type="http://schemas.openxmlformats.org/officeDocument/2006/relationships/notesSlide" Target="/ppt/notesSlides/notesSlide3.xml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5.xml" Id="rId1" /><Relationship Type="http://schemas.openxmlformats.org/officeDocument/2006/relationships/notesSlide" Target="/ppt/notesSlides/notesSlide4.xml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6.xml" Id="rId1" /><Relationship Type="http://schemas.openxmlformats.org/officeDocument/2006/relationships/notesSlide" Target="/ppt/notesSlides/notesSlide5.xml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-6-1.png" Id="rId1" /><Relationship Type="http://schemas.openxmlformats.org/officeDocument/2006/relationships/image" Target="/ppt/media/image-6-2.png" Id="rId2" /><Relationship Type="http://schemas.openxmlformats.org/officeDocument/2006/relationships/image" Target="/ppt/media/image-6-3.png" Id="rId3" /><Relationship Type="http://schemas.openxmlformats.org/officeDocument/2006/relationships/slideLayout" Target="/ppt/slideLayouts/slideLayout7.xml" Id="rId4" /><Relationship Type="http://schemas.openxmlformats.org/officeDocument/2006/relationships/notesSlide" Target="/ppt/notesSlides/notesSlide6.xml" Id="rId5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-7-1.png" Id="rId1" /><Relationship Type="http://schemas.openxmlformats.org/officeDocument/2006/relationships/slideLayout" Target="/ppt/slideLayouts/slideLayout8.xml" Id="rId2" /><Relationship Type="http://schemas.openxmlformats.org/officeDocument/2006/relationships/notesSlide" Target="/ppt/notesSlides/notesSlide7.xml" Id="rId3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-8-1.png" Id="rId1" /><Relationship Type="http://schemas.openxmlformats.org/officeDocument/2006/relationships/image" Target="/ppt/media/image-8-2.png" Id="rId2" /><Relationship Type="http://schemas.openxmlformats.org/officeDocument/2006/relationships/image" Target="/ppt/media/image-8-3.png" Id="rId3" /><Relationship Type="http://schemas.openxmlformats.org/officeDocument/2006/relationships/slideLayout" Target="/ppt/slideLayouts/slideLayout9.xml" Id="rId4" /><Relationship Type="http://schemas.openxmlformats.org/officeDocument/2006/relationships/notesSlide" Target="/ppt/notesSlides/notesSlide8.xml" Id="rId5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-9-1.png" Id="rId1" /><Relationship Type="http://schemas.openxmlformats.org/officeDocument/2006/relationships/slideLayout" Target="/ppt/slideLayouts/slideLayout10.xml" Id="rId2" /><Relationship Type="http://schemas.openxmlformats.org/officeDocument/2006/relationships/notesSlide" Target="/ppt/notesSlides/notesSlide9.xml" Id="rId3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42900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Shopping Behavior Analysis</a:t>
            </a:r>
            <a:endParaRPr lang="en-US" sz="4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789" y="621149"/>
            <a:ext cx="6660594" cy="626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Business Recommendations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88789" y="1585198"/>
            <a:ext cx="7566422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Actionable strategies for growth and efficiency.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89" y="2199203"/>
            <a:ext cx="1126927" cy="13523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41101" y="2424589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2141101" y="2872621"/>
            <a:ext cx="62141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Promote exclusive benefits.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89" y="3551515"/>
            <a:ext cx="1126927" cy="13523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141101" y="3776901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2141101" y="4224933"/>
            <a:ext cx="62141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Reward repeat buyers.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4903827"/>
            <a:ext cx="1126927" cy="13523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141101" y="5129213"/>
            <a:ext cx="2717840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2141101" y="5577245"/>
            <a:ext cx="62141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Balance sales with margins.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789" y="6256139"/>
            <a:ext cx="1126927" cy="13523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41101" y="6481524"/>
            <a:ext cx="250424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2141101" y="6929557"/>
            <a:ext cx="621411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high-revenue groups.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345" y="671989"/>
            <a:ext cx="5431036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55345" y="1839635"/>
            <a:ext cx="12919710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3,900 purchases to uncover key insights.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55345" y="2505551"/>
            <a:ext cx="6337697" cy="2404110"/>
          </a:xfrm>
          <a:prstGeom prst="roundRect">
            <a:avLst>
              <a:gd name="adj" fmla="val 15249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30141" y="2780347"/>
            <a:ext cx="733187" cy="733187"/>
          </a:xfrm>
          <a:prstGeom prst="roundRect">
            <a:avLst>
              <a:gd name="adj" fmla="val 12470332"/>
            </a:avLst>
          </a:prstGeom>
          <a:solidFill>
            <a:srgbClr val="16FFBB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31714" y="2981920"/>
            <a:ext cx="329922" cy="3299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30141" y="3757851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Spending Patterns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130141" y="4243864"/>
            <a:ext cx="5788104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 how customers spend.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437358" y="2505551"/>
            <a:ext cx="6337697" cy="2404110"/>
          </a:xfrm>
          <a:prstGeom prst="roundRect">
            <a:avLst>
              <a:gd name="adj" fmla="val 15249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712154" y="2780347"/>
            <a:ext cx="733187" cy="733187"/>
          </a:xfrm>
          <a:prstGeom prst="roundRect">
            <a:avLst>
              <a:gd name="adj" fmla="val 12470332"/>
            </a:avLst>
          </a:prstGeom>
          <a:solidFill>
            <a:srgbClr val="29DDDA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13727" y="2981920"/>
            <a:ext cx="329922" cy="3299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712154" y="3757851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Segments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712154" y="4243864"/>
            <a:ext cx="5788104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different buyer groups.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855345" y="5153978"/>
            <a:ext cx="6337697" cy="2404110"/>
          </a:xfrm>
          <a:prstGeom prst="roundRect">
            <a:avLst>
              <a:gd name="adj" fmla="val 15249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130141" y="5428774"/>
            <a:ext cx="733187" cy="733187"/>
          </a:xfrm>
          <a:prstGeom prst="roundRect">
            <a:avLst>
              <a:gd name="adj" fmla="val 12470332"/>
            </a:avLst>
          </a:prstGeom>
          <a:solidFill>
            <a:srgbClr val="37A7E7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714" y="5630347"/>
            <a:ext cx="329922" cy="32992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130141" y="6406277"/>
            <a:ext cx="271545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 Preferences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1130141" y="6892290"/>
            <a:ext cx="5788104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Discover what customers like.</a:t>
            </a:r>
            <a:endParaRPr lang="en-US" sz="1900" dirty="0"/>
          </a:p>
        </p:txBody>
      </p:sp>
      <p:sp>
        <p:nvSpPr>
          <p:cNvPr id="19" name="Shape 14"/>
          <p:cNvSpPr/>
          <p:nvPr/>
        </p:nvSpPr>
        <p:spPr>
          <a:xfrm>
            <a:off x="7437358" y="5153978"/>
            <a:ext cx="6337697" cy="2404110"/>
          </a:xfrm>
          <a:prstGeom prst="roundRect">
            <a:avLst>
              <a:gd name="adj" fmla="val 15249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712154" y="5428774"/>
            <a:ext cx="733187" cy="733187"/>
          </a:xfrm>
          <a:prstGeom prst="roundRect">
            <a:avLst>
              <a:gd name="adj" fmla="val 12470332"/>
            </a:avLst>
          </a:prstGeom>
          <a:solidFill>
            <a:srgbClr val="091231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13727" y="5630347"/>
            <a:ext cx="329922" cy="32992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712154" y="6406277"/>
            <a:ext cx="2824996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Subscription Behavior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712154" y="6892290"/>
            <a:ext cx="5788104" cy="391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 recurring purchases.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Summary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187535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Transactional data from 3,900 purchases.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2804755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Rows: 3,900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286125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Columns: 18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767495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Missing Data: 37 values in Review Rating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4093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Features: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64037" y="499907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 demographics (Age, Gender, Location, Subscription)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48044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Purchase details (Item, Category, Amount, Season, Size, Color)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4037" y="5961817"/>
            <a:ext cx="750046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Shopping behavior (Discount, Promo, Previous Purchases, Frequency, Review, Shipping)</a:t>
            </a:r>
            <a:endParaRPr lang="en-US" sz="19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23129"/>
            <a:ext cx="896314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Exploratory Data Analysis (Python)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026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preparation and cleaning for robust analysis.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464481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3648789"/>
            <a:ext cx="347257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Loading &amp; Exploration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139803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Imported with pandas, checked structure and statistics.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464481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3648789"/>
            <a:ext cx="288524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Data Handling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4139803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Imputed 'Review Rating' using median per category.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464481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648789"/>
            <a:ext cx="313360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Column Standardization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4139803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Renamed to snake_case for readability.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4037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4037" y="5750957"/>
            <a:ext cx="6327696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864037" y="59352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Feature Engineering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64037" y="6426279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Created age_group and purchase_frequency_days.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750957"/>
            <a:ext cx="6327815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593526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Database Integration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438549" y="6426279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Loaded cleaned data into PostgreSQL.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6875"/>
            <a:ext cx="109838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 Data Analysis: Key Business Questions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189642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Structured analysis in PostgreSQL for actionable insights.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2939415"/>
            <a:ext cx="6327696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64037" y="2908935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56913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7" name="Text 5"/>
          <p:cNvSpPr/>
          <p:nvPr/>
        </p:nvSpPr>
        <p:spPr>
          <a:xfrm>
            <a:off x="3879771" y="2754273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1141333" y="355663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Revenue by Gender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141333" y="4047649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Male vs. Female customer revenue.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7438549" y="2939415"/>
            <a:ext cx="6327815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7438549" y="2908935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2" name="Shape 10"/>
          <p:cNvSpPr/>
          <p:nvPr/>
        </p:nvSpPr>
        <p:spPr>
          <a:xfrm>
            <a:off x="10232112" y="256913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13" name="Text 11"/>
          <p:cNvSpPr/>
          <p:nvPr/>
        </p:nvSpPr>
        <p:spPr>
          <a:xfrm>
            <a:off x="10454283" y="2754273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715845" y="3556635"/>
            <a:ext cx="393287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High-Spending Discount Users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7715845" y="4047649"/>
            <a:ext cx="577322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Customers using discounts but spending above average.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4037" y="5732145"/>
            <a:ext cx="6327696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864037" y="5701665"/>
            <a:ext cx="6327696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600" y="536186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19" name="Text 17"/>
          <p:cNvSpPr/>
          <p:nvPr/>
        </p:nvSpPr>
        <p:spPr>
          <a:xfrm>
            <a:off x="3879771" y="5547003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20" name="Text 18"/>
          <p:cNvSpPr/>
          <p:nvPr/>
        </p:nvSpPr>
        <p:spPr>
          <a:xfrm>
            <a:off x="1141333" y="6349365"/>
            <a:ext cx="313824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5 Products by Rating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1141333" y="6840379"/>
            <a:ext cx="57731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Highest average review ratings.</a:t>
            </a:r>
            <a:endParaRPr lang="en-US" sz="1900" dirty="0"/>
          </a:p>
        </p:txBody>
      </p:sp>
      <p:sp>
        <p:nvSpPr>
          <p:cNvPr id="22" name="Shape 20"/>
          <p:cNvSpPr/>
          <p:nvPr/>
        </p:nvSpPr>
        <p:spPr>
          <a:xfrm>
            <a:off x="7438549" y="5732145"/>
            <a:ext cx="6327815" cy="1780580"/>
          </a:xfrm>
          <a:prstGeom prst="roundRect">
            <a:avLst>
              <a:gd name="adj" fmla="val 8217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438549" y="5701665"/>
            <a:ext cx="6327815" cy="121920"/>
          </a:xfrm>
          <a:prstGeom prst="roundRect">
            <a:avLst>
              <a:gd name="adj" fmla="val 303750"/>
            </a:avLst>
          </a:prstGeom>
          <a:solidFill>
            <a:srgbClr val="091231"/>
          </a:solidFill>
          <a:ln/>
        </p:spPr>
      </p:sp>
      <p:sp>
        <p:nvSpPr>
          <p:cNvPr id="24" name="Shape 22"/>
          <p:cNvSpPr/>
          <p:nvPr/>
        </p:nvSpPr>
        <p:spPr>
          <a:xfrm>
            <a:off x="10232112" y="5361861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</p:sp>
      <p:sp>
        <p:nvSpPr>
          <p:cNvPr id="25" name="Text 23"/>
          <p:cNvSpPr/>
          <p:nvPr/>
        </p:nvSpPr>
        <p:spPr>
          <a:xfrm>
            <a:off x="10454283" y="5547003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2300" dirty="0"/>
          </a:p>
        </p:txBody>
      </p:sp>
      <p:sp>
        <p:nvSpPr>
          <p:cNvPr id="26" name="Text 24"/>
          <p:cNvSpPr/>
          <p:nvPr/>
        </p:nvSpPr>
        <p:spPr>
          <a:xfrm>
            <a:off x="7715845" y="6349365"/>
            <a:ext cx="34392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715845" y="6840379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Standard vs. Express average purchase amounts.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5664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 Data Analysis: Deeper Dive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776180"/>
            <a:ext cx="3406854" cy="34068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6460688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Gender revenue comparison.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29" y="2776180"/>
            <a:ext cx="3406854" cy="34068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367129" y="6460688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valuable discount users.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470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 Data Analysis: Product &amp; Loyalty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206591"/>
            <a:ext cx="7415927" cy="3558302"/>
          </a:xfrm>
          <a:prstGeom prst="roundRect">
            <a:avLst>
              <a:gd name="adj" fmla="val 1040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94517" y="3237071"/>
            <a:ext cx="3677483" cy="2117646"/>
          </a:xfrm>
          <a:prstGeom prst="roundRect">
            <a:avLst>
              <a:gd name="adj" fmla="val 17488"/>
            </a:avLst>
          </a:prstGeom>
          <a:solidFill>
            <a:srgbClr val="0A081B"/>
          </a:solidFill>
          <a:ln/>
        </p:spPr>
      </p:sp>
      <p:sp>
        <p:nvSpPr>
          <p:cNvPr id="6" name="Text 3"/>
          <p:cNvSpPr/>
          <p:nvPr/>
        </p:nvSpPr>
        <p:spPr>
          <a:xfrm>
            <a:off x="1141333" y="3483888"/>
            <a:ext cx="318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Subscribers vs. Non-Subscribers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41333" y="4317802"/>
            <a:ext cx="31838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Average spend and total revenue comparison.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572000" y="3237071"/>
            <a:ext cx="3677483" cy="2117646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9" name="Shape 6"/>
          <p:cNvSpPr/>
          <p:nvPr/>
        </p:nvSpPr>
        <p:spPr>
          <a:xfrm>
            <a:off x="4572000" y="3237071"/>
            <a:ext cx="30480" cy="2117646"/>
          </a:xfrm>
          <a:prstGeom prst="roundRect">
            <a:avLst>
              <a:gd name="adj" fmla="val 1215000"/>
            </a:avLst>
          </a:prstGeom>
          <a:solidFill>
            <a:srgbClr val="0FC3C0"/>
          </a:solidFill>
          <a:ln/>
        </p:spPr>
      </p:sp>
      <p:sp>
        <p:nvSpPr>
          <p:cNvPr id="10" name="Text 7"/>
          <p:cNvSpPr/>
          <p:nvPr/>
        </p:nvSpPr>
        <p:spPr>
          <a:xfrm>
            <a:off x="4818817" y="3483888"/>
            <a:ext cx="31838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4818817" y="4317802"/>
            <a:ext cx="318385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Top 5 products with highest discounted purchases.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94517" y="5354717"/>
            <a:ext cx="7354967" cy="1379696"/>
          </a:xfrm>
          <a:prstGeom prst="rect">
            <a:avLst/>
          </a:prstGeom>
          <a:solidFill>
            <a:srgbClr val="0A081B"/>
          </a:solidFill>
          <a:ln/>
        </p:spPr>
      </p:sp>
      <p:sp>
        <p:nvSpPr>
          <p:cNvPr id="13" name="Shape 10"/>
          <p:cNvSpPr/>
          <p:nvPr/>
        </p:nvSpPr>
        <p:spPr>
          <a:xfrm>
            <a:off x="894517" y="5354717"/>
            <a:ext cx="7354967" cy="30480"/>
          </a:xfrm>
          <a:prstGeom prst="roundRect">
            <a:avLst>
              <a:gd name="adj" fmla="val 1215000"/>
            </a:avLst>
          </a:prstGeom>
          <a:solidFill>
            <a:srgbClr val="1D8DCD"/>
          </a:solidFill>
          <a:ln/>
        </p:spPr>
      </p:sp>
      <p:sp>
        <p:nvSpPr>
          <p:cNvPr id="14" name="Text 11"/>
          <p:cNvSpPr/>
          <p:nvPr/>
        </p:nvSpPr>
        <p:spPr>
          <a:xfrm>
            <a:off x="1141333" y="5601533"/>
            <a:ext cx="31543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Customer Segmentation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41333" y="6092547"/>
            <a:ext cx="686133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New, Returning, Loyal segments based on history.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5664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SQL Data Analysis: Top Products &amp; Age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437" y="2776180"/>
            <a:ext cx="3406854" cy="34068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6460688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purchased items within each category.</a:t>
            </a:r>
            <a:endParaRPr lang="en-US" sz="19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129" y="2776180"/>
            <a:ext cx="3406854" cy="340685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367129" y="6460688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 contribution from each age group.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48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Interactive Dashboard in Power BI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269021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Visualizing insights for strategic decision-making.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362920"/>
            <a:ext cx="3584496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19957" y="3362920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6719173" y="36402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Dynamic Visuals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719173" y="4131231"/>
            <a:ext cx="29384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charts and graphs.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0181749" y="3362920"/>
            <a:ext cx="3584615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51269" y="3362920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10550485" y="364021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Metrics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550485" y="4131231"/>
            <a:ext cx="29385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At-a-glance performance indicators.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50437" y="5445443"/>
            <a:ext cx="3584496" cy="1835706"/>
          </a:xfrm>
          <a:prstGeom prst="roundRect">
            <a:avLst>
              <a:gd name="adj" fmla="val 797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19957" y="5445443"/>
            <a:ext cx="121920" cy="1835706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</p:sp>
      <p:sp>
        <p:nvSpPr>
          <p:cNvPr id="15" name="Text 12"/>
          <p:cNvSpPr/>
          <p:nvPr/>
        </p:nvSpPr>
        <p:spPr>
          <a:xfrm>
            <a:off x="6719173" y="572273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User-Friendly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719173" y="6213753"/>
            <a:ext cx="293846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 navigation for deep dives.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2025-11-30T00:45:53Z</dcterms:created>
  <dcterms:modified xsi:type="dcterms:W3CDTF">2025-11-30T00:45:53Z</dcterms:modified>
</cp:coreProperties>
</file>